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66" r:id="rId2"/>
    <p:sldId id="256" r:id="rId3"/>
    <p:sldId id="257" r:id="rId4"/>
    <p:sldId id="258" r:id="rId5"/>
    <p:sldId id="259" r:id="rId6"/>
    <p:sldId id="261" r:id="rId7"/>
    <p:sldId id="260" r:id="rId8"/>
    <p:sldId id="262" r:id="rId9"/>
    <p:sldId id="263" r:id="rId10"/>
    <p:sldId id="264" r:id="rId11"/>
    <p:sldId id="265" r:id="rId12"/>
  </p:sldIdLst>
  <p:sldSz cx="14630400" cy="8229600"/>
  <p:notesSz cx="6954838" cy="9309100"/>
  <p:embeddedFontLst>
    <p:embeddedFont>
      <p:font typeface="Trebuchet MS" pitchFamily="34" charset="0"/>
      <p:regular r:id="rId15"/>
      <p:bold r:id="rId16"/>
      <p:italic r:id="rId17"/>
      <p:boldItalic r:id="rId18"/>
    </p:embeddedFont>
    <p:embeddedFont>
      <p:font typeface="Algerian" pitchFamily="82" charset="0"/>
      <p:regular r:id="rId19"/>
    </p:embeddedFont>
    <p:embeddedFont>
      <p:font typeface="Wingdings 2" pitchFamily="18" charset="2"/>
      <p:regular r:id="rId20"/>
    </p:embeddedFont>
    <p:embeddedFont>
      <p:font typeface="Instrument Sans Semi Bold" charset="0"/>
      <p:regular r:id="rId21"/>
    </p:embeddedFont>
    <p:embeddedFont>
      <p:font typeface="Instrument Sans Medium" charset="0"/>
      <p:regular r:id="rId22"/>
    </p:embeddedFont>
    <p:embeddedFont>
      <p:font typeface="Castellar" pitchFamily="18" charset="0"/>
      <p:regular r:id="rId23"/>
    </p:embeddedFont>
    <p:embeddedFont>
      <p:font typeface="Arial Black" pitchFamily="34" charset="0"/>
      <p:bold r:id="rId24"/>
    </p:embeddedFont>
    <p:embeddedFont>
      <p:font typeface="Gill Sans Ultra Bold Condensed" pitchFamily="34" charset="0"/>
      <p:regular r:id="rId25"/>
    </p:embeddedFont>
    <p:embeddedFont>
      <p:font typeface="Calibri" pitchFamily="34" charset="0"/>
      <p:regular r:id="rId26"/>
      <p:bold r:id="rId27"/>
      <p:italic r:id="rId28"/>
      <p:boldItalic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21" autoAdjust="0"/>
    <p:restoredTop sz="94610" autoAdjust="0"/>
  </p:normalViewPr>
  <p:slideViewPr>
    <p:cSldViewPr snapToGrid="0" snapToObjects="1">
      <p:cViewPr varScale="1">
        <p:scale>
          <a:sx n="75" d="100"/>
          <a:sy n="75" d="100"/>
        </p:scale>
        <p:origin x="-126" y="-396"/>
      </p:cViewPr>
      <p:guideLst>
        <p:guide orient="horz" pos="2592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013226" cy="466667"/>
          </a:xfrm>
          <a:prstGeom prst="rect">
            <a:avLst/>
          </a:prstGeom>
        </p:spPr>
        <p:txBody>
          <a:bodyPr vert="horz" lIns="65050" tIns="32525" rIns="65050" bIns="32525" rtlCol="0"/>
          <a:lstStyle>
            <a:lvl1pPr algn="l">
              <a:defRPr sz="9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8928" y="0"/>
            <a:ext cx="3014569" cy="466667"/>
          </a:xfrm>
          <a:prstGeom prst="rect">
            <a:avLst/>
          </a:prstGeom>
        </p:spPr>
        <p:txBody>
          <a:bodyPr vert="horz" lIns="65050" tIns="32525" rIns="65050" bIns="32525" rtlCol="0"/>
          <a:lstStyle>
            <a:lvl1pPr algn="r">
              <a:defRPr sz="900"/>
            </a:lvl1pPr>
          </a:lstStyle>
          <a:p>
            <a:fld id="{54F4B5EC-BBD1-415F-95B8-69B976C1EACB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42433"/>
            <a:ext cx="3013226" cy="466667"/>
          </a:xfrm>
          <a:prstGeom prst="rect">
            <a:avLst/>
          </a:prstGeom>
        </p:spPr>
        <p:txBody>
          <a:bodyPr vert="horz" lIns="65050" tIns="32525" rIns="65050" bIns="32525" rtlCol="0" anchor="b"/>
          <a:lstStyle>
            <a:lvl1pPr algn="l">
              <a:defRPr sz="9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8928" y="8842433"/>
            <a:ext cx="3014569" cy="466667"/>
          </a:xfrm>
          <a:prstGeom prst="rect">
            <a:avLst/>
          </a:prstGeom>
        </p:spPr>
        <p:txBody>
          <a:bodyPr vert="horz" lIns="65050" tIns="32525" rIns="65050" bIns="32525" rtlCol="0" anchor="b"/>
          <a:lstStyle>
            <a:lvl1pPr algn="r">
              <a:defRPr sz="900"/>
            </a:lvl1pPr>
          </a:lstStyle>
          <a:p>
            <a:fld id="{1F54415B-E306-41C2-B201-067BFD0F93F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67831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935732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5050" tIns="32525" rIns="65050" bIns="32525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5050" tIns="32525" rIns="65050" bIns="32525"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5050" tIns="32525" rIns="65050" bIns="32525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5050" tIns="32525" rIns="65050" bIns="32525"/>
          <a:lstStyle/>
          <a:p>
            <a:fld id="{F7021451-1387-4CA6-816F-3879F97B5CBC}" type="slidenum">
              <a:rPr lang="en-US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5050" tIns="32525" rIns="65050" bIns="32525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5050" tIns="32525" rIns="65050" bIns="32525"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5050" tIns="32525" rIns="65050" bIns="32525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5050" tIns="32525" rIns="65050" bIns="32525"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5050" tIns="32525" rIns="65050" bIns="32525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5050" tIns="32525" rIns="65050" bIns="32525"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5050" tIns="32525" rIns="65050" bIns="32525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5050" tIns="32525" rIns="65050" bIns="32525"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5050" tIns="32525" rIns="65050" bIns="32525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5050" tIns="32525" rIns="65050" bIns="32525"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5050" tIns="32525" rIns="65050" bIns="32525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5050" tIns="32525" rIns="65050" bIns="32525"/>
          <a:lstStyle/>
          <a:p>
            <a:fld id="{F7021451-1387-4CA6-816F-3879F97B5CBC}" type="slidenum">
              <a:rPr lang="en-US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5050" tIns="32525" rIns="65050" bIns="32525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5050" tIns="32525" rIns="65050" bIns="32525"/>
          <a:lstStyle/>
          <a:p>
            <a:fld id="{F7021451-1387-4CA6-816F-3879F97B5CBC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5050" tIns="32525" rIns="65050" bIns="32525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5050" tIns="32525" rIns="65050" bIns="32525"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flipH="1">
            <a:off x="4267200" y="0"/>
            <a:ext cx="10363200" cy="8229600"/>
          </a:xfrm>
          <a:prstGeom prst="rect">
            <a:avLst/>
          </a:prstGeom>
          <a:blipFill>
            <a:blip r:embed="rId2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16200000">
            <a:off x="152400" y="4114800"/>
            <a:ext cx="82296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130622" tIns="65311" rIns="130622" bIns="65311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5386989" y="640080"/>
            <a:ext cx="8168640" cy="3441802"/>
          </a:xfrm>
        </p:spPr>
        <p:txBody>
          <a:bodyPr lIns="65311" tIns="0" rIns="65311">
            <a:noAutofit/>
          </a:bodyPr>
          <a:lstStyle>
            <a:lvl1pPr algn="r">
              <a:defRPr sz="60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5367107" y="4247837"/>
            <a:ext cx="8183645" cy="1321498"/>
          </a:xfrm>
        </p:spPr>
        <p:txBody>
          <a:bodyPr lIns="65311" tIns="0" rIns="65311" bIns="0"/>
          <a:lstStyle>
            <a:lvl1pPr marL="0" indent="0" algn="r">
              <a:buNone/>
              <a:defRPr sz="3100">
                <a:solidFill>
                  <a:srgbClr val="FFFFFF"/>
                </a:solidFill>
                <a:effectLst/>
              </a:defRPr>
            </a:lvl1pPr>
            <a:lvl2pPr marL="653110" indent="0" algn="ctr">
              <a:buNone/>
            </a:lvl2pPr>
            <a:lvl3pPr marL="1306220" indent="0" algn="ctr">
              <a:buNone/>
            </a:lvl3pPr>
            <a:lvl4pPr marL="1959331" indent="0" algn="ctr">
              <a:buNone/>
            </a:lvl4pPr>
            <a:lvl5pPr marL="2612441" indent="0" algn="ctr">
              <a:buNone/>
            </a:lvl5pPr>
            <a:lvl6pPr marL="3265551" indent="0" algn="ctr">
              <a:buNone/>
            </a:lvl6pPr>
            <a:lvl7pPr marL="3918661" indent="0" algn="ctr">
              <a:buNone/>
            </a:lvl7pPr>
            <a:lvl8pPr marL="4571771" indent="0" algn="ctr">
              <a:buNone/>
            </a:lvl8pPr>
            <a:lvl9pPr marL="5224882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1" name="Date Placeholder 30"/>
          <p:cNvSpPr>
            <a:spLocks noGrp="1"/>
          </p:cNvSpPr>
          <p:nvPr>
            <p:ph type="dt" sz="half" idx="10"/>
          </p:nvPr>
        </p:nvSpPr>
        <p:spPr>
          <a:xfrm>
            <a:off x="9393959" y="7869535"/>
            <a:ext cx="3203942" cy="27228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4511040" y="7869535"/>
            <a:ext cx="4684355" cy="27432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609414" y="7867498"/>
            <a:ext cx="941338" cy="27432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BC5217A8-0E06-4059-AC45-433E2E67A85D}" type="slidenum">
              <a:rPr kumimoji="0" lang="en-US" smtClean="0"/>
              <a:pPr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C5217A8-0E06-4059-AC45-433E2E67A85D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85120" y="329947"/>
            <a:ext cx="2438400" cy="7021830"/>
          </a:xfrm>
        </p:spPr>
        <p:txBody>
          <a:bodyPr vert="eaVert" anchor="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329571"/>
            <a:ext cx="9631680" cy="702183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88506" y="7869535"/>
            <a:ext cx="3203942" cy="272282"/>
          </a:xfrm>
        </p:spPr>
        <p:txBody>
          <a:bodyPr/>
          <a:lstStyle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31520" y="7867498"/>
            <a:ext cx="5852160" cy="274320"/>
          </a:xfrm>
        </p:spPr>
        <p:txBody>
          <a:bodyPr/>
          <a:lstStyle>
            <a:extLst/>
          </a:lstStyle>
          <a:p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07193" y="7863840"/>
            <a:ext cx="941338" cy="27432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BC5217A8-0E06-4059-AC45-433E2E67A85D}" type="slidenum">
              <a:rPr kumimoji="0" lang="en-US" smtClean="0"/>
              <a:pPr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C5217A8-0E06-4059-AC45-433E2E67A85D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6880" y="3386205"/>
            <a:ext cx="10008781" cy="1634490"/>
          </a:xfrm>
        </p:spPr>
        <p:txBody>
          <a:bodyPr tIns="0" anchor="t"/>
          <a:lstStyle>
            <a:lvl1pPr algn="r">
              <a:buNone/>
              <a:defRPr sz="6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6880" y="2286001"/>
            <a:ext cx="10008781" cy="892208"/>
          </a:xfrm>
        </p:spPr>
        <p:txBody>
          <a:bodyPr anchor="b"/>
          <a:lstStyle>
            <a:lvl1pPr marL="0" indent="0" algn="r">
              <a:buNone/>
              <a:defRPr sz="2900">
                <a:solidFill>
                  <a:schemeClr val="tx1"/>
                </a:solidFill>
                <a:effectLst/>
              </a:defRPr>
            </a:lvl1pPr>
            <a:lvl2pPr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58781" y="7868172"/>
            <a:ext cx="3203942" cy="27228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>
              <a:solidFill>
                <a:schemeClr val="tx2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76573" y="7868172"/>
            <a:ext cx="4632960" cy="27432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74323" y="7866134"/>
            <a:ext cx="941338" cy="274320"/>
          </a:xfrm>
        </p:spPr>
        <p:txBody>
          <a:bodyPr/>
          <a:lstStyle>
            <a:extLst/>
          </a:lstStyle>
          <a:p>
            <a:fld id="{BC5217A8-0E06-4059-AC45-433E2E67A85D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84048"/>
            <a:ext cx="11587277" cy="13716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1520" y="1920240"/>
            <a:ext cx="5632704" cy="5431156"/>
          </a:xfrm>
        </p:spPr>
        <p:txBody>
          <a:bodyPr anchor="t"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86093" y="1920240"/>
            <a:ext cx="5632704" cy="5431156"/>
          </a:xfrm>
        </p:spPr>
        <p:txBody>
          <a:bodyPr anchor="t"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C5217A8-0E06-4059-AC45-433E2E67A85D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84048"/>
            <a:ext cx="11587277" cy="13716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7040880"/>
            <a:ext cx="5632704" cy="54864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2600" b="1">
                <a:solidFill>
                  <a:schemeClr val="tx2"/>
                </a:solidFill>
                <a:effectLst/>
              </a:defRPr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686093" y="7040880"/>
            <a:ext cx="5632704" cy="54864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2600" b="1">
                <a:solidFill>
                  <a:schemeClr val="tx2"/>
                </a:solidFill>
                <a:effectLst/>
              </a:defRPr>
            </a:lvl1pPr>
            <a:lvl2pPr>
              <a:buNone/>
              <a:defRPr sz="2900" b="1"/>
            </a:lvl2pPr>
            <a:lvl3pPr>
              <a:buNone/>
              <a:defRPr sz="2600" b="1"/>
            </a:lvl3pPr>
            <a:lvl4pPr>
              <a:buNone/>
              <a:defRPr sz="2300" b="1"/>
            </a:lvl4pPr>
            <a:lvl5pPr>
              <a:buNone/>
              <a:defRPr sz="23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731520" y="2054208"/>
            <a:ext cx="5632704" cy="4937760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86093" y="2054208"/>
            <a:ext cx="5632704" cy="4937760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C5217A8-0E06-4059-AC45-433E2E67A85D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84048"/>
            <a:ext cx="11587277" cy="13716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C5217A8-0E06-4059-AC45-433E2E67A85D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C5217A8-0E06-4059-AC45-433E2E67A85D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274320"/>
            <a:ext cx="9436608" cy="1408176"/>
          </a:xfrm>
        </p:spPr>
        <p:txBody>
          <a:bodyPr wrap="square" anchor="b"/>
          <a:lstStyle>
            <a:lvl1pPr algn="l">
              <a:buNone/>
              <a:defRPr lang="en-US" sz="3400" baseline="0" smtClean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31520" y="1796899"/>
            <a:ext cx="9436608" cy="723014"/>
          </a:xfrm>
        </p:spPr>
        <p:txBody>
          <a:bodyPr rot="0" spcFirstLastPara="0" vertOverflow="overflow" horzOverflow="overflow" vert="horz" wrap="square" lIns="65311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>
              <a:buNone/>
              <a:defRPr sz="1700"/>
            </a:lvl2pPr>
            <a:lvl3pPr>
              <a:buNone/>
              <a:defRPr sz="1400"/>
            </a:lvl3pPr>
            <a:lvl4pPr>
              <a:buNone/>
              <a:defRPr sz="1300"/>
            </a:lvl4pPr>
            <a:lvl5pPr>
              <a:buNone/>
              <a:defRPr sz="13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31520" y="2560320"/>
            <a:ext cx="11582400" cy="5246102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C5217A8-0E06-4059-AC45-433E2E67A85D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21240000">
            <a:off x="956750" y="1205602"/>
            <a:ext cx="6911243" cy="5175088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 rot="21420000">
            <a:off x="954731" y="1198580"/>
            <a:ext cx="6911243" cy="5175088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622" tIns="65311" rIns="130622" bIns="65311"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22557" y="1371600"/>
            <a:ext cx="5486400" cy="2468880"/>
          </a:xfrm>
        </p:spPr>
        <p:txBody>
          <a:bodyPr vert="horz" anchor="b"/>
          <a:lstStyle>
            <a:lvl1pPr algn="l">
              <a:buNone/>
              <a:defRPr sz="43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22557" y="3940361"/>
            <a:ext cx="5486400" cy="2304288"/>
          </a:xfrm>
        </p:spPr>
        <p:txBody>
          <a:bodyPr rot="0" spcFirstLastPara="0" vertOverflow="overflow" horzOverflow="overflow" vert="horz" wrap="square" lIns="117560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 baseline="0">
                <a:solidFill>
                  <a:schemeClr val="tx1"/>
                </a:solidFill>
              </a:defRPr>
            </a:lvl1pPr>
            <a:lvl2pPr>
              <a:defRPr sz="1700"/>
            </a:lvl2pPr>
            <a:lvl3pPr>
              <a:defRPr sz="1400"/>
            </a:lvl3pPr>
            <a:lvl4pPr>
              <a:defRPr sz="1300"/>
            </a:lvl4pPr>
            <a:lvl5pPr>
              <a:defRPr sz="13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C5217A8-0E06-4059-AC45-433E2E67A85D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1061891" y="1249202"/>
            <a:ext cx="6729984" cy="5047488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46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13045440" y="0"/>
            <a:ext cx="1584960" cy="8229600"/>
          </a:xfrm>
          <a:prstGeom prst="rect">
            <a:avLst/>
          </a:prstGeom>
          <a:blipFill>
            <a:blip r:embed="rId23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130622" tIns="65311" rIns="130622" bIns="65311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731520" y="384048"/>
            <a:ext cx="11582400" cy="1371600"/>
          </a:xfrm>
          <a:prstGeom prst="rect">
            <a:avLst/>
          </a:prstGeom>
        </p:spPr>
        <p:txBody>
          <a:bodyPr vert="horz" lIns="65311" tIns="0" rIns="65311" bIns="0" anchor="b" anchorCtr="0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idx="1"/>
          </p:nvPr>
        </p:nvSpPr>
        <p:spPr>
          <a:xfrm>
            <a:off x="731520" y="1931299"/>
            <a:ext cx="11582400" cy="5815584"/>
          </a:xfrm>
          <a:prstGeom prst="rect">
            <a:avLst/>
          </a:prstGeom>
        </p:spPr>
        <p:txBody>
          <a:bodyPr vert="horz" lIns="130622" tIns="65311" rIns="130622" bIns="65311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6793498" y="7869535"/>
            <a:ext cx="3203942" cy="272282"/>
          </a:xfrm>
          <a:prstGeom prst="rect">
            <a:avLst/>
          </a:prstGeom>
        </p:spPr>
        <p:txBody>
          <a:bodyPr vert="horz" lIns="130622" tIns="0" rIns="130622" bIns="0" anchor="b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  <a:extLst/>
          </a:lstStyle>
          <a:p>
            <a:fld id="{F8CFA630-13BB-46C4-BD44-B2C5F9B66074}" type="datetimeFigureOut">
              <a:rPr lang="en-US" smtClean="0"/>
              <a:pPr/>
              <a:t>7/8/2025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731520" y="7869535"/>
            <a:ext cx="5852160" cy="274320"/>
          </a:xfrm>
          <a:prstGeom prst="rect">
            <a:avLst/>
          </a:prstGeom>
        </p:spPr>
        <p:txBody>
          <a:bodyPr vert="horz" lIns="130622" tIns="0" rIns="130622" bIns="0" anchor="b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  <a:extLst/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10002317" y="7867498"/>
            <a:ext cx="941338" cy="27432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600">
                <a:solidFill>
                  <a:schemeClr val="tx2"/>
                </a:solidFill>
              </a:defRPr>
            </a:lvl1pPr>
            <a:extLst/>
          </a:lstStyle>
          <a:p>
            <a:pPr algn="r" eaLnBrk="1" latinLnBrk="0" hangingPunct="1"/>
            <a:fld id="{BC5217A8-0E06-4059-AC45-433E2E67A85D}" type="slidenum">
              <a:rPr kumimoji="0" lang="en-US" smtClean="0"/>
              <a:pPr algn="r" eaLnBrk="1" latinLnBrk="0" hangingPunct="1"/>
              <a:t>‹#›</a:t>
            </a:fld>
            <a:endParaRPr kumimoji="0" lang="en-US" sz="1600" dirty="0">
              <a:solidFill>
                <a:schemeClr val="tx2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54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391866" indent="-391866" algn="l" rtl="0" eaLnBrk="1" latinLnBrk="0" hangingPunct="1">
        <a:spcBef>
          <a:spcPts val="857"/>
        </a:spcBef>
        <a:buClr>
          <a:schemeClr val="tx2"/>
        </a:buClr>
        <a:buSzPct val="73000"/>
        <a:buFont typeface="Wingdings 2"/>
        <a:buChar char=""/>
        <a:defRPr kumimoji="0" sz="37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4546" indent="-326555" algn="l" rtl="0" eaLnBrk="1" latinLnBrk="0" hangingPunct="1">
        <a:spcBef>
          <a:spcPts val="714"/>
        </a:spcBef>
        <a:buClr>
          <a:schemeClr val="accent4"/>
        </a:buClr>
        <a:buSzPct val="80000"/>
        <a:buFont typeface="Wingdings 2"/>
        <a:buChar char=""/>
        <a:defRPr kumimoji="0" sz="3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1084163" indent="-326555" algn="l" rtl="0" eaLnBrk="1" latinLnBrk="0" hangingPunct="1">
        <a:spcBef>
          <a:spcPts val="571"/>
        </a:spcBef>
        <a:buClr>
          <a:schemeClr val="accent4"/>
        </a:buClr>
        <a:buSzPct val="60000"/>
        <a:buFont typeface="Wingdings"/>
        <a:buChar char="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436842" indent="-326555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9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828709" indent="-326555" algn="l" rtl="0" eaLnBrk="1" latinLnBrk="0" hangingPunct="1">
        <a:spcBef>
          <a:spcPts val="571"/>
        </a:spcBef>
        <a:buClr>
          <a:schemeClr val="accent4"/>
        </a:buClr>
        <a:buSzPct val="70000"/>
        <a:buFont typeface="Wingdings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015" indent="-261244" algn="l" rtl="0" eaLnBrk="1" latinLnBrk="0" hangingPunct="1">
        <a:spcBef>
          <a:spcPts val="571"/>
        </a:spcBef>
        <a:buClr>
          <a:schemeClr val="accent4"/>
        </a:buClr>
        <a:buSzPct val="80000"/>
        <a:buFont typeface="Wingdings 2"/>
        <a:buChar char=""/>
        <a:defRPr kumimoji="0" sz="26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2390383" indent="-261244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23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38565" indent="-261244" algn="l" rtl="0" eaLnBrk="1" latinLnBrk="0" hangingPunct="1">
        <a:spcBef>
          <a:spcPts val="429"/>
        </a:spcBef>
        <a:buClr>
          <a:schemeClr val="accent4"/>
        </a:buClr>
        <a:buSzPct val="100000"/>
        <a:buChar char="•"/>
        <a:defRPr kumimoji="0" sz="23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938996" indent="-261244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2550695"/>
            <a:ext cx="11582400" cy="1371600"/>
          </a:xfrm>
        </p:spPr>
        <p:txBody>
          <a:bodyPr>
            <a:normAutofit/>
          </a:bodyPr>
          <a:lstStyle/>
          <a:p>
            <a:r>
              <a:rPr lang="en-US" sz="7200" dirty="0" smtClean="0"/>
              <a:t>       Cloud computing</a:t>
            </a:r>
            <a:endParaRPr lang="en-US" sz="7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>
                <a:solidFill>
                  <a:srgbClr val="FF0000"/>
                </a:solidFill>
              </a:rPr>
              <a:t>                                              </a:t>
            </a:r>
            <a:r>
              <a:rPr lang="en-US" dirty="0" smtClean="0">
                <a:solidFill>
                  <a:srgbClr val="FF0000"/>
                </a:solidFill>
              </a:rPr>
              <a:t>   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lgerian" pitchFamily="82" charset="0"/>
              </a:rPr>
              <a:t>Presented </a:t>
            </a:r>
            <a:r>
              <a:rPr lang="en-US" dirty="0" smtClean="0">
                <a:solidFill>
                  <a:schemeClr val="accent2">
                    <a:lumMod val="60000"/>
                    <a:lumOff val="40000"/>
                  </a:schemeClr>
                </a:solidFill>
                <a:latin typeface="Algerian" pitchFamily="82" charset="0"/>
              </a:rPr>
              <a:t>by,</a:t>
            </a:r>
            <a:endParaRPr lang="en-US" dirty="0" smtClean="0">
              <a:solidFill>
                <a:schemeClr val="accent2">
                  <a:lumMod val="60000"/>
                  <a:lumOff val="40000"/>
                </a:schemeClr>
              </a:solidFill>
              <a:latin typeface="Algerian" pitchFamily="82" charset="0"/>
            </a:endParaRPr>
          </a:p>
          <a:p>
            <a:pPr>
              <a:buNone/>
            </a:pPr>
            <a:r>
              <a:rPr lang="en-US" smtClean="0"/>
              <a:t>                                                 </a:t>
            </a:r>
            <a:r>
              <a:rPr lang="en-US" smtClean="0"/>
              <a:t>         </a:t>
            </a:r>
            <a:r>
              <a:rPr lang="en-US" smtClean="0">
                <a:solidFill>
                  <a:schemeClr val="bg2">
                    <a:lumMod val="50000"/>
                  </a:schemeClr>
                </a:solidFill>
                <a:latin typeface="Algerian" pitchFamily="82" charset="0"/>
              </a:rPr>
              <a:t>  </a:t>
            </a:r>
            <a:r>
              <a:rPr lang="en-US" sz="2000" smtClean="0">
                <a:solidFill>
                  <a:schemeClr val="bg2">
                    <a:lumMod val="50000"/>
                  </a:schemeClr>
                </a:solidFill>
                <a:latin typeface="Algerian" pitchFamily="82" charset="0"/>
              </a:rPr>
              <a:t>M.KARUPPASAMY</a:t>
            </a:r>
            <a:endParaRPr lang="en-US" sz="2000" dirty="0" smtClean="0">
              <a:solidFill>
                <a:schemeClr val="bg2">
                  <a:lumMod val="50000"/>
                </a:schemeClr>
              </a:solidFill>
              <a:latin typeface="Algerian" pitchFamily="82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024086"/>
            <a:ext cx="13042232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529389"/>
            <a:ext cx="5219343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b="1" dirty="0">
                <a:latin typeface="Algerian" pitchFamily="82" charset="0"/>
                <a:ea typeface="Instrument Sans Semi Bold" pitchFamily="34" charset="-122"/>
                <a:cs typeface="Instrument Sans Semi Bold" pitchFamily="34" charset="-120"/>
              </a:rPr>
              <a:t>Cloud Computing Trends</a:t>
            </a:r>
            <a:endParaRPr lang="en-US" sz="3450" b="1" dirty="0">
              <a:latin typeface="Algerian" pitchFamily="82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1424965"/>
            <a:ext cx="882134" cy="10585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81413" y="1428298"/>
            <a:ext cx="2317552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3200" b="1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Serverless Computing</a:t>
            </a:r>
            <a:endParaRPr lang="en-US" sz="3200" b="1" dirty="0"/>
          </a:p>
        </p:txBody>
      </p:sp>
      <p:sp>
        <p:nvSpPr>
          <p:cNvPr id="6" name="Text 2"/>
          <p:cNvSpPr/>
          <p:nvPr/>
        </p:nvSpPr>
        <p:spPr>
          <a:xfrm>
            <a:off x="1764149" y="184174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chemeClr val="tx2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Focus on functions, not servers.</a:t>
            </a:r>
            <a:endParaRPr lang="en-US" sz="2400" dirty="0">
              <a:solidFill>
                <a:schemeClr val="tx2"/>
              </a:solidFill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2483550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81413" y="2483550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3200" b="1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Edge Computing</a:t>
            </a:r>
            <a:endParaRPr lang="en-US" sz="3200" b="1" dirty="0"/>
          </a:p>
        </p:txBody>
      </p:sp>
      <p:sp>
        <p:nvSpPr>
          <p:cNvPr id="9" name="Text 4"/>
          <p:cNvSpPr/>
          <p:nvPr/>
        </p:nvSpPr>
        <p:spPr>
          <a:xfrm>
            <a:off x="1764149" y="290032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chemeClr val="tx2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Process data closer to the source</a:t>
            </a:r>
            <a:r>
              <a:rPr lang="en-US" sz="1350" dirty="0">
                <a:solidFill>
                  <a:schemeClr val="tx2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350" dirty="0">
              <a:solidFill>
                <a:schemeClr val="tx2"/>
              </a:solidFill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3542135"/>
            <a:ext cx="882134" cy="10585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3679950"/>
            <a:ext cx="2550676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3200" b="1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AI and Machine Learning</a:t>
            </a:r>
            <a:endParaRPr lang="en-US" sz="3200" b="1" dirty="0"/>
          </a:p>
        </p:txBody>
      </p:sp>
      <p:sp>
        <p:nvSpPr>
          <p:cNvPr id="12" name="Text 6"/>
          <p:cNvSpPr/>
          <p:nvPr/>
        </p:nvSpPr>
        <p:spPr>
          <a:xfrm>
            <a:off x="1781413" y="409672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chemeClr val="tx2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Power intelligent cloud applications</a:t>
            </a:r>
            <a:r>
              <a:rPr lang="en-US" sz="1350" dirty="0">
                <a:solidFill>
                  <a:schemeClr val="tx2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350" dirty="0">
              <a:solidFill>
                <a:schemeClr val="tx2"/>
              </a:solidFill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4595395"/>
            <a:ext cx="882134" cy="105858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64149" y="4738535"/>
            <a:ext cx="2222778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3200" b="1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Quantum Computing</a:t>
            </a:r>
            <a:endParaRPr lang="en-US" sz="3200" b="1" dirty="0"/>
          </a:p>
        </p:txBody>
      </p:sp>
      <p:sp>
        <p:nvSpPr>
          <p:cNvPr id="15" name="Text 8"/>
          <p:cNvSpPr/>
          <p:nvPr/>
        </p:nvSpPr>
        <p:spPr>
          <a:xfrm>
            <a:off x="1781413" y="5158646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400" dirty="0">
                <a:solidFill>
                  <a:schemeClr val="tx2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Super-powered cloud computing.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9979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5400" b="1" dirty="0">
                <a:latin typeface="Gill Sans Ultra Bold Condensed" pitchFamily="34" charset="0"/>
                <a:ea typeface="Instrument Sans Semi Bold" pitchFamily="34" charset="-122"/>
                <a:cs typeface="Instrument Sans Semi Bold" pitchFamily="34" charset="-120"/>
              </a:rPr>
              <a:t>Thank you</a:t>
            </a:r>
            <a:endParaRPr lang="en-US" sz="5400" b="1" dirty="0">
              <a:latin typeface="Gill Sans Ultra Bold Condensed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14873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3200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Thank you for attending this presentation</a:t>
            </a:r>
            <a:r>
              <a:rPr lang="en-US" sz="1750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750" dirty="0">
              <a:solidFill>
                <a:srgbClr val="0070C0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793790" y="476678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3200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 hope you found it informative</a:t>
            </a:r>
            <a:r>
              <a:rPr lang="en-US" sz="1750" dirty="0">
                <a:solidFill>
                  <a:srgbClr val="0070C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1750" dirty="0">
              <a:solidFill>
                <a:srgbClr val="0070C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80969" y="63900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3600" dirty="0">
                <a:latin typeface="Algerian" pitchFamily="82" charset="0"/>
                <a:ea typeface="Instrument Sans Semi Bold" pitchFamily="34" charset="-122"/>
                <a:cs typeface="Instrument Sans Semi Bold" pitchFamily="34" charset="-120"/>
              </a:rPr>
              <a:t>Cloud Computing: The Future of IT Infrastructure</a:t>
            </a:r>
            <a:endParaRPr lang="en-US" sz="3600" dirty="0">
              <a:latin typeface="Algerian" pitchFamily="8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480969" y="274320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Welcome! Today, we'll explore cloud computing. Discover its impact on IT infrastructure.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480969" y="406943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400" dirty="0">
                <a:solidFill>
                  <a:srgbClr val="7030A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From cost savings to scalability, the cloud offers many benefits. We will discuss security and real-world examples.</a:t>
            </a:r>
            <a:endParaRPr lang="en-US" sz="2400" dirty="0">
              <a:solidFill>
                <a:srgbClr val="7030A0"/>
              </a:solidFill>
            </a:endParaRPr>
          </a:p>
        </p:txBody>
      </p:sp>
      <p:sp>
        <p:nvSpPr>
          <p:cNvPr id="6" name="Shape 3"/>
          <p:cNvSpPr/>
          <p:nvPr/>
        </p:nvSpPr>
        <p:spPr>
          <a:xfrm>
            <a:off x="793790" y="5793105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3496490" y="7194885"/>
            <a:ext cx="4131826" cy="7168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4400" dirty="0">
              <a:latin typeface="Castellar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36885" y="583048"/>
            <a:ext cx="6874907" cy="653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dirty="0">
                <a:latin typeface="Algerian" pitchFamily="82" charset="0"/>
                <a:ea typeface="Instrument Sans Semi Bold" pitchFamily="34" charset="-122"/>
                <a:cs typeface="Instrument Sans Semi Bold" pitchFamily="34" charset="-120"/>
              </a:rPr>
              <a:t>History of Cloud Computing</a:t>
            </a:r>
            <a:endParaRPr lang="en-US" sz="4800" dirty="0">
              <a:latin typeface="Algerian" pitchFamily="8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1033582" y="1876306"/>
            <a:ext cx="22860" cy="5443657"/>
          </a:xfrm>
          <a:prstGeom prst="roundRect">
            <a:avLst>
              <a:gd name="adj" fmla="val 384030"/>
            </a:avLst>
          </a:prstGeom>
          <a:solidFill>
            <a:srgbClr val="56565B"/>
          </a:solidFill>
          <a:ln/>
        </p:spPr>
      </p:sp>
      <p:sp>
        <p:nvSpPr>
          <p:cNvPr id="5" name="Shape 2"/>
          <p:cNvSpPr/>
          <p:nvPr/>
        </p:nvSpPr>
        <p:spPr>
          <a:xfrm>
            <a:off x="1257300" y="2335173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56565B"/>
          </a:solidFill>
          <a:ln/>
        </p:spPr>
      </p:sp>
      <p:sp>
        <p:nvSpPr>
          <p:cNvPr id="6" name="Shape 3"/>
          <p:cNvSpPr/>
          <p:nvPr/>
        </p:nvSpPr>
        <p:spPr>
          <a:xfrm>
            <a:off x="809863" y="2111454"/>
            <a:ext cx="470297" cy="470297"/>
          </a:xfrm>
          <a:prstGeom prst="roundRect">
            <a:avLst>
              <a:gd name="adj" fmla="val 18667"/>
            </a:avLst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sp>
      <p:sp>
        <p:nvSpPr>
          <p:cNvPr id="7" name="Text 4"/>
          <p:cNvSpPr/>
          <p:nvPr/>
        </p:nvSpPr>
        <p:spPr>
          <a:xfrm>
            <a:off x="984290" y="2189798"/>
            <a:ext cx="121325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194560" y="2085261"/>
            <a:ext cx="2647117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200" b="1" dirty="0"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1960s: Mainframe Era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2194560" y="2537103"/>
            <a:ext cx="5842535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00B050"/>
                </a:solidFill>
                <a:latin typeface="Arial" pitchFamily="34" charset="0"/>
                <a:ea typeface="Instrument Sans Medium" pitchFamily="34" charset="-122"/>
                <a:cs typeface="Arial" pitchFamily="34" charset="0"/>
              </a:rPr>
              <a:t>Time-sharing systems lay groundwork for resource sharing.</a:t>
            </a:r>
            <a:endParaRPr lang="en-US" sz="2000" dirty="0">
              <a:solidFill>
                <a:srgbClr val="00B05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1257300" y="3748326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56565B"/>
          </a:solidFill>
          <a:ln/>
        </p:spPr>
      </p:sp>
      <p:sp>
        <p:nvSpPr>
          <p:cNvPr id="11" name="Shape 8"/>
          <p:cNvSpPr/>
          <p:nvPr/>
        </p:nvSpPr>
        <p:spPr>
          <a:xfrm>
            <a:off x="809863" y="3524607"/>
            <a:ext cx="470297" cy="470297"/>
          </a:xfrm>
          <a:prstGeom prst="roundRect">
            <a:avLst>
              <a:gd name="adj" fmla="val 18667"/>
            </a:avLst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sp>
      <p:sp>
        <p:nvSpPr>
          <p:cNvPr id="12" name="Text 9"/>
          <p:cNvSpPr/>
          <p:nvPr/>
        </p:nvSpPr>
        <p:spPr>
          <a:xfrm>
            <a:off x="957620" y="3602950"/>
            <a:ext cx="174665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194560" y="3498413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200" b="1" dirty="0"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1990s: Virtualization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2194560" y="3950256"/>
            <a:ext cx="621792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00B050"/>
                </a:solidFill>
                <a:latin typeface="Arial" pitchFamily="34" charset="0"/>
                <a:ea typeface="Instrument Sans Medium" pitchFamily="34" charset="-122"/>
                <a:cs typeface="Arial" pitchFamily="34" charset="0"/>
              </a:rPr>
              <a:t>VMware and others bring server virtualization to the masses.</a:t>
            </a:r>
            <a:endParaRPr lang="en-US" sz="2000" dirty="0">
              <a:solidFill>
                <a:srgbClr val="00B05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1257300" y="5161478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56565B"/>
          </a:solidFill>
          <a:ln/>
        </p:spPr>
      </p:sp>
      <p:sp>
        <p:nvSpPr>
          <p:cNvPr id="16" name="Shape 13"/>
          <p:cNvSpPr/>
          <p:nvPr/>
        </p:nvSpPr>
        <p:spPr>
          <a:xfrm>
            <a:off x="809863" y="4937760"/>
            <a:ext cx="470297" cy="470297"/>
          </a:xfrm>
          <a:prstGeom prst="roundRect">
            <a:avLst>
              <a:gd name="adj" fmla="val 18667"/>
            </a:avLst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sp>
      <p:sp>
        <p:nvSpPr>
          <p:cNvPr id="17" name="Text 14"/>
          <p:cNvSpPr/>
          <p:nvPr/>
        </p:nvSpPr>
        <p:spPr>
          <a:xfrm>
            <a:off x="954286" y="5016103"/>
            <a:ext cx="181451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194560" y="4911566"/>
            <a:ext cx="2775585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200" b="1" dirty="0"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2000s: AWS Launches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2194560" y="5363408"/>
            <a:ext cx="621792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00B05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Amazon Web Services pioneers cloud services.</a:t>
            </a:r>
            <a:endParaRPr lang="en-US" sz="2000" dirty="0">
              <a:solidFill>
                <a:srgbClr val="00B050"/>
              </a:solidFill>
            </a:endParaRPr>
          </a:p>
        </p:txBody>
      </p:sp>
      <p:sp>
        <p:nvSpPr>
          <p:cNvPr id="20" name="Shape 17"/>
          <p:cNvSpPr/>
          <p:nvPr/>
        </p:nvSpPr>
        <p:spPr>
          <a:xfrm>
            <a:off x="1257300" y="6574631"/>
            <a:ext cx="731520" cy="22860"/>
          </a:xfrm>
          <a:prstGeom prst="roundRect">
            <a:avLst>
              <a:gd name="adj" fmla="val 384030"/>
            </a:avLst>
          </a:prstGeom>
          <a:solidFill>
            <a:srgbClr val="56565B"/>
          </a:solidFill>
          <a:ln/>
        </p:spPr>
      </p:sp>
      <p:sp>
        <p:nvSpPr>
          <p:cNvPr id="21" name="Shape 18"/>
          <p:cNvSpPr/>
          <p:nvPr/>
        </p:nvSpPr>
        <p:spPr>
          <a:xfrm>
            <a:off x="809863" y="6350913"/>
            <a:ext cx="470297" cy="470297"/>
          </a:xfrm>
          <a:prstGeom prst="roundRect">
            <a:avLst>
              <a:gd name="adj" fmla="val 18667"/>
            </a:avLst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</p:sp>
      <p:sp>
        <p:nvSpPr>
          <p:cNvPr id="22" name="Text 19"/>
          <p:cNvSpPr/>
          <p:nvPr/>
        </p:nvSpPr>
        <p:spPr>
          <a:xfrm>
            <a:off x="948571" y="6429256"/>
            <a:ext cx="192762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2450" dirty="0"/>
          </a:p>
        </p:txBody>
      </p:sp>
      <p:sp>
        <p:nvSpPr>
          <p:cNvPr id="23" name="Text 20"/>
          <p:cNvSpPr/>
          <p:nvPr/>
        </p:nvSpPr>
        <p:spPr>
          <a:xfrm>
            <a:off x="2194560" y="6324719"/>
            <a:ext cx="3296483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3200" b="1" dirty="0"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Present: Cloud Dominance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2194560" y="6776561"/>
            <a:ext cx="621792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dirty="0">
                <a:solidFill>
                  <a:srgbClr val="00B05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Cloud platforms are now an essential part of IT.</a:t>
            </a:r>
            <a:endParaRPr lang="en-US" sz="2000" dirty="0">
              <a:solidFill>
                <a:srgbClr val="00B05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776" y="622340"/>
            <a:ext cx="7198400" cy="705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b="1" dirty="0">
                <a:latin typeface="Algerian" pitchFamily="82" charset="0"/>
                <a:ea typeface="Instrument Sans Semi Bold" pitchFamily="34" charset="-122"/>
                <a:cs typeface="Instrument Sans Semi Bold" pitchFamily="34" charset="-120"/>
              </a:rPr>
              <a:t>What is Cloud Computing?</a:t>
            </a:r>
            <a:endParaRPr lang="en-US" sz="4400" b="1" dirty="0">
              <a:latin typeface="Algerian" pitchFamily="8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21776" y="1594603"/>
            <a:ext cx="7563564" cy="1315879"/>
          </a:xfrm>
          <a:prstGeom prst="roundRect">
            <a:avLst>
              <a:gd name="adj" fmla="val 7206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5" name="Text 2"/>
          <p:cNvSpPr/>
          <p:nvPr/>
        </p:nvSpPr>
        <p:spPr>
          <a:xfrm>
            <a:off x="999517" y="1899880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00B050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On-Demand</a:t>
            </a:r>
            <a:endParaRPr lang="en-US" sz="3200" dirty="0">
              <a:solidFill>
                <a:srgbClr val="00B05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999517" y="2387918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Access resources as needed.</a:t>
            </a:r>
            <a:endParaRPr lang="en-US" sz="2400" dirty="0"/>
          </a:p>
        </p:txBody>
      </p:sp>
      <p:sp>
        <p:nvSpPr>
          <p:cNvPr id="7" name="Shape 4"/>
          <p:cNvSpPr/>
          <p:nvPr/>
        </p:nvSpPr>
        <p:spPr>
          <a:xfrm>
            <a:off x="621776" y="3271599"/>
            <a:ext cx="7563564" cy="1315879"/>
          </a:xfrm>
          <a:prstGeom prst="roundRect">
            <a:avLst>
              <a:gd name="adj" fmla="val 7206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8" name="Text 5"/>
          <p:cNvSpPr/>
          <p:nvPr/>
        </p:nvSpPr>
        <p:spPr>
          <a:xfrm>
            <a:off x="999517" y="3441502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00B050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Scalable</a:t>
            </a:r>
            <a:endParaRPr lang="en-US" sz="3200" dirty="0">
              <a:solidFill>
                <a:srgbClr val="00B05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99517" y="3929539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Easily adjust resources.</a:t>
            </a:r>
            <a:endParaRPr lang="en-US" sz="2400" dirty="0"/>
          </a:p>
        </p:txBody>
      </p:sp>
      <p:sp>
        <p:nvSpPr>
          <p:cNvPr id="10" name="Shape 7"/>
          <p:cNvSpPr/>
          <p:nvPr/>
        </p:nvSpPr>
        <p:spPr>
          <a:xfrm>
            <a:off x="621776" y="4813220"/>
            <a:ext cx="7563564" cy="1315879"/>
          </a:xfrm>
          <a:prstGeom prst="roundRect">
            <a:avLst>
              <a:gd name="adj" fmla="val 7206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11" name="Text 8"/>
          <p:cNvSpPr/>
          <p:nvPr/>
        </p:nvSpPr>
        <p:spPr>
          <a:xfrm>
            <a:off x="999517" y="4989551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00B050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Pay-as-you-go</a:t>
            </a:r>
            <a:endParaRPr lang="en-US" sz="3200" dirty="0">
              <a:solidFill>
                <a:srgbClr val="00B05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999517" y="5471160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Pay only for what you use.</a:t>
            </a:r>
            <a:endParaRPr lang="en-US" sz="2400" dirty="0"/>
          </a:p>
        </p:txBody>
      </p:sp>
      <p:sp>
        <p:nvSpPr>
          <p:cNvPr id="13" name="Shape 10"/>
          <p:cNvSpPr/>
          <p:nvPr/>
        </p:nvSpPr>
        <p:spPr>
          <a:xfrm>
            <a:off x="621776" y="6354841"/>
            <a:ext cx="7563564" cy="1315879"/>
          </a:xfrm>
          <a:prstGeom prst="roundRect">
            <a:avLst>
              <a:gd name="adj" fmla="val 7206"/>
            </a:avLst>
          </a:prstGeom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</p:sp>
      <p:sp>
        <p:nvSpPr>
          <p:cNvPr id="14" name="Text 11"/>
          <p:cNvSpPr/>
          <p:nvPr/>
        </p:nvSpPr>
        <p:spPr>
          <a:xfrm>
            <a:off x="999517" y="6524744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dirty="0">
                <a:solidFill>
                  <a:srgbClr val="00B050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Shared Resources</a:t>
            </a:r>
            <a:endParaRPr lang="en-US" sz="3200" dirty="0">
              <a:solidFill>
                <a:srgbClr val="00B05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999517" y="7012781"/>
            <a:ext cx="7096839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24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Pool resources for efficiency.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498634"/>
            <a:ext cx="85857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latin typeface="Algerian" pitchFamily="82" charset="0"/>
                <a:ea typeface="Instrument Sans Semi Bold" pitchFamily="34" charset="-122"/>
                <a:cs typeface="Times New Roman" pitchFamily="18" charset="0"/>
              </a:rPr>
              <a:t>IaaS, PaaS, SaaS: Service Models</a:t>
            </a:r>
            <a:endParaRPr lang="en-US" sz="4800" b="1" dirty="0">
              <a:latin typeface="Algerian" pitchFamily="82" charset="0"/>
              <a:cs typeface="Times New Roman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9428" y="2958465"/>
            <a:ext cx="109776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800" dirty="0">
                <a:solidFill>
                  <a:srgbClr val="CFD0D8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1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2287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FF0000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SaaS</a:t>
            </a:r>
            <a:endParaRPr lang="en-US" sz="2800" b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2287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Software as a Service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5378" y="4160163"/>
            <a:ext cx="15787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800" dirty="0">
                <a:solidFill>
                  <a:srgbClr val="CFD0D8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2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1994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dirty="0">
                <a:solidFill>
                  <a:srgbClr val="FFC000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PaaS</a:t>
            </a:r>
            <a:endParaRPr lang="en-US" sz="2800" dirty="0">
              <a:solidFill>
                <a:srgbClr val="FFC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1994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Platform as a Service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2163" y="5523786"/>
            <a:ext cx="164187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800" dirty="0">
                <a:solidFill>
                  <a:srgbClr val="CFD0D8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3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7265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800" b="1" dirty="0">
                <a:solidFill>
                  <a:srgbClr val="00B050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IaaS</a:t>
            </a:r>
            <a:endParaRPr lang="en-US" sz="2800" b="1" dirty="0">
              <a:solidFill>
                <a:srgbClr val="00B05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7265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800" dirty="0"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Infrastructure as a Service</a:t>
            </a:r>
            <a:endParaRPr lang="en-US" sz="2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Text 12"/>
          <p:cNvSpPr/>
          <p:nvPr/>
        </p:nvSpPr>
        <p:spPr>
          <a:xfrm>
            <a:off x="793790" y="7092301"/>
            <a:ext cx="8319925" cy="568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3200" b="1" u="sng" dirty="0">
                <a:solidFill>
                  <a:schemeClr val="accent1"/>
                </a:solidFill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IaaS offers the most control. PaaS provides a development platform. </a:t>
            </a:r>
            <a:endParaRPr lang="en-US" sz="3200" b="1" u="sng" dirty="0" smtClean="0">
              <a:solidFill>
                <a:schemeClr val="accent1"/>
              </a:solidFill>
              <a:latin typeface="Times New Roman" pitchFamily="18" charset="0"/>
              <a:ea typeface="Instrument Sans Medium" pitchFamily="34" charset="-122"/>
              <a:cs typeface="Times New Roman" pitchFamily="18" charset="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3200" b="1" u="sng" dirty="0" err="1" smtClean="0">
                <a:solidFill>
                  <a:schemeClr val="accent1"/>
                </a:solidFill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SaaS</a:t>
            </a:r>
            <a:r>
              <a:rPr lang="en-US" sz="3200" b="1" u="sng" dirty="0" smtClean="0">
                <a:solidFill>
                  <a:schemeClr val="accent1"/>
                </a:solidFill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 </a:t>
            </a:r>
            <a:r>
              <a:rPr lang="en-US" sz="3200" b="1" u="sng" dirty="0">
                <a:solidFill>
                  <a:schemeClr val="accent1"/>
                </a:solidFill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delivers ready-to-use applications.</a:t>
            </a:r>
            <a:endParaRPr lang="en-US" sz="3200" b="1" u="sng" dirty="0">
              <a:solidFill>
                <a:schemeClr val="accent1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9505" y="697832"/>
            <a:ext cx="70815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5400" b="1" dirty="0">
                <a:latin typeface="Algerian" pitchFamily="82" charset="0"/>
                <a:ea typeface="Instrument Sans Semi Bold" pitchFamily="34" charset="-122"/>
                <a:cs typeface="Instrument Sans Semi Bold" pitchFamily="34" charset="-120"/>
              </a:rPr>
              <a:t>Cloud Deployment Models</a:t>
            </a:r>
            <a:endParaRPr lang="en-US" sz="5400" b="1" dirty="0">
              <a:latin typeface="Algerian" pitchFamily="8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449505" y="23341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400" dirty="0"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Public Cloud</a:t>
            </a:r>
            <a:endParaRPr lang="en-US" sz="4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449505" y="3176337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FF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Shared infrastructure, </a:t>
            </a:r>
            <a:endParaRPr lang="en-US" sz="2800" dirty="0" smtClean="0">
              <a:solidFill>
                <a:srgbClr val="FF0000"/>
              </a:solidFill>
              <a:latin typeface="Instrument Sans Medium" pitchFamily="34" charset="0"/>
              <a:ea typeface="Instrument Sans Medium" pitchFamily="34" charset="-122"/>
              <a:cs typeface="Instrument Sans Medium" pitchFamily="34" charset="-12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sz="2800" dirty="0" smtClean="0">
                <a:solidFill>
                  <a:srgbClr val="FF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pay-as-you-go</a:t>
            </a:r>
            <a:r>
              <a:rPr lang="en-US" sz="2800" dirty="0">
                <a:solidFill>
                  <a:srgbClr val="FF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4695869" y="23341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400" dirty="0"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Private Cloud</a:t>
            </a:r>
            <a:endParaRPr lang="en-US" sz="4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4695869" y="3176337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Dedicated infrastructure, on-premises or hosted.</a:t>
            </a:r>
            <a:endParaRPr lang="en-US" sz="2800" dirty="0">
              <a:solidFill>
                <a:srgbClr val="FFC000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311044" y="233412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4400" dirty="0"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Hybrid Cloud</a:t>
            </a:r>
            <a:endParaRPr lang="en-US" sz="4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311044" y="3176337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solidFill>
                  <a:srgbClr val="00B05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Mix of public and private, integrated resources.</a:t>
            </a:r>
            <a:endParaRPr lang="en-US" sz="2800" dirty="0">
              <a:solidFill>
                <a:srgbClr val="00B050"/>
              </a:solidFill>
            </a:endParaRPr>
          </a:p>
        </p:txBody>
      </p:sp>
      <p:sp>
        <p:nvSpPr>
          <p:cNvPr id="10242" name="AutoShape 2" descr="Cloud Deployment Models | Public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44" name="AutoShape 4" descr="Cloud Deployment Models | Public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 descr="Cloud-CDeployment-Model-1-e162745182060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75" y="4764506"/>
            <a:ext cx="12897853" cy="34650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6681" y="81331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5400" b="1" dirty="0">
                <a:latin typeface="Algerian" pitchFamily="82" charset="0"/>
                <a:ea typeface="Instrument Sans Semi Bold" pitchFamily="34" charset="-122"/>
                <a:cs typeface="Times New Roman" pitchFamily="18" charset="0"/>
              </a:rPr>
              <a:t>Benefits of Cloud Computing</a:t>
            </a:r>
            <a:endParaRPr lang="en-US" sz="5400" b="1" dirty="0">
              <a:latin typeface="Algerian" pitchFamily="82" charset="0"/>
              <a:cs typeface="Times New Roman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681" y="3007895"/>
            <a:ext cx="1695256" cy="128061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</p:pic>
      <p:sp>
        <p:nvSpPr>
          <p:cNvPr id="5" name="Text 1"/>
          <p:cNvSpPr/>
          <p:nvPr/>
        </p:nvSpPr>
        <p:spPr>
          <a:xfrm>
            <a:off x="566681" y="456414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Cost Savings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566681" y="5272802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FF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Reduce capital expenditures.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8542" y="3007895"/>
            <a:ext cx="1707903" cy="128061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</p:pic>
      <p:sp>
        <p:nvSpPr>
          <p:cNvPr id="8" name="Text 3"/>
          <p:cNvSpPr/>
          <p:nvPr/>
        </p:nvSpPr>
        <p:spPr>
          <a:xfrm>
            <a:off x="3278542" y="4564142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Scalability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3278542" y="5272802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FFC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Easily scale resources up or down.</a:t>
            </a:r>
            <a:endParaRPr lang="en-US" sz="2400" dirty="0">
              <a:solidFill>
                <a:srgbClr val="FFC000"/>
              </a:solidFill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00781" y="3007896"/>
            <a:ext cx="1549333" cy="128061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</p:pic>
      <p:sp>
        <p:nvSpPr>
          <p:cNvPr id="11" name="Text 5"/>
          <p:cNvSpPr/>
          <p:nvPr/>
        </p:nvSpPr>
        <p:spPr>
          <a:xfrm>
            <a:off x="6000781" y="456414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3200" b="1" dirty="0"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Reliability</a:t>
            </a:r>
            <a:endParaRPr lang="en-US" sz="32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000781" y="5272802"/>
            <a:ext cx="27100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 smtClean="0">
                <a:solidFill>
                  <a:srgbClr val="00B05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Ensure business continuity</a:t>
            </a:r>
            <a:r>
              <a:rPr lang="en-US" sz="2400" dirty="0">
                <a:solidFill>
                  <a:srgbClr val="00B05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2400" dirty="0">
              <a:solidFill>
                <a:srgbClr val="00B05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3310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b="1" dirty="0">
                <a:latin typeface="Algerian" pitchFamily="82" charset="0"/>
                <a:ea typeface="Instrument Sans Semi Bold" pitchFamily="34" charset="-122"/>
                <a:cs typeface="Instrument Sans Semi Bold" pitchFamily="34" charset="-120"/>
              </a:rPr>
              <a:t>Security in the Cloud</a:t>
            </a:r>
            <a:endParaRPr lang="en-US" sz="4800" b="1" dirty="0">
              <a:latin typeface="Algerian" pitchFamily="8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0" y="2337197"/>
            <a:ext cx="510302" cy="510302"/>
          </a:xfrm>
          <a:prstGeom prst="roundRect">
            <a:avLst>
              <a:gd name="adj" fmla="val 18669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 2"/>
          <p:cNvSpPr/>
          <p:nvPr/>
        </p:nvSpPr>
        <p:spPr>
          <a:xfrm>
            <a:off x="983099" y="2422208"/>
            <a:ext cx="1316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3371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0070C0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Data Encryption</a:t>
            </a:r>
            <a:endParaRPr lang="en-US" sz="3200" b="1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530906" y="282761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Protect data at rest and in transit.</a:t>
            </a:r>
            <a:endParaRPr lang="en-US" sz="2800" dirty="0"/>
          </a:p>
        </p:txBody>
      </p:sp>
      <p:sp>
        <p:nvSpPr>
          <p:cNvPr id="8" name="Shape 5"/>
          <p:cNvSpPr/>
          <p:nvPr/>
        </p:nvSpPr>
        <p:spPr>
          <a:xfrm>
            <a:off x="793790" y="3672483"/>
            <a:ext cx="510302" cy="510302"/>
          </a:xfrm>
          <a:prstGeom prst="roundRect">
            <a:avLst>
              <a:gd name="adj" fmla="val 18669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 6"/>
          <p:cNvSpPr/>
          <p:nvPr/>
        </p:nvSpPr>
        <p:spPr>
          <a:xfrm>
            <a:off x="954167" y="3757493"/>
            <a:ext cx="18954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530906" y="36724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0070C0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Access Control</a:t>
            </a:r>
            <a:endParaRPr lang="en-US" sz="3200" b="1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530906" y="416290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Implement strong authentication.</a:t>
            </a:r>
            <a:endParaRPr lang="en-US" sz="2800" dirty="0"/>
          </a:p>
        </p:txBody>
      </p:sp>
      <p:sp>
        <p:nvSpPr>
          <p:cNvPr id="12" name="Shape 9"/>
          <p:cNvSpPr/>
          <p:nvPr/>
        </p:nvSpPr>
        <p:spPr>
          <a:xfrm>
            <a:off x="793790" y="5007769"/>
            <a:ext cx="510302" cy="510302"/>
          </a:xfrm>
          <a:prstGeom prst="roundRect">
            <a:avLst>
              <a:gd name="adj" fmla="val 18669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ext 10"/>
          <p:cNvSpPr/>
          <p:nvPr/>
        </p:nvSpPr>
        <p:spPr>
          <a:xfrm>
            <a:off x="950357" y="5092779"/>
            <a:ext cx="19704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 smtClean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0077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0070C0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Compliance</a:t>
            </a:r>
            <a:endParaRPr lang="en-US" sz="3200" b="1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530906" y="5498187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Meet regulatory requirements.</a:t>
            </a:r>
            <a:endParaRPr lang="en-US" sz="2800" dirty="0"/>
          </a:p>
        </p:txBody>
      </p:sp>
      <p:sp>
        <p:nvSpPr>
          <p:cNvPr id="16" name="Shape 13"/>
          <p:cNvSpPr/>
          <p:nvPr/>
        </p:nvSpPr>
        <p:spPr>
          <a:xfrm>
            <a:off x="793790" y="6343055"/>
            <a:ext cx="510302" cy="510302"/>
          </a:xfrm>
          <a:prstGeom prst="roundRect">
            <a:avLst>
              <a:gd name="adj" fmla="val 18669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Text 14"/>
          <p:cNvSpPr/>
          <p:nvPr/>
        </p:nvSpPr>
        <p:spPr>
          <a:xfrm>
            <a:off x="944285" y="6428065"/>
            <a:ext cx="20931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530906" y="634305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200" b="1" dirty="0">
                <a:solidFill>
                  <a:srgbClr val="0070C0"/>
                </a:solidFill>
                <a:latin typeface="Times New Roman" pitchFamily="18" charset="0"/>
                <a:ea typeface="Instrument Sans Semi Bold" pitchFamily="34" charset="-122"/>
                <a:cs typeface="Times New Roman" pitchFamily="18" charset="0"/>
              </a:rPr>
              <a:t>Incident Response</a:t>
            </a:r>
            <a:endParaRPr lang="en-US" sz="3200" b="1" dirty="0">
              <a:solidFill>
                <a:srgbClr val="0070C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530906" y="6833473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800" dirty="0"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Plan for security breaches.</a:t>
            </a:r>
            <a:endParaRPr lang="en-US" sz="2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953627" y="307419"/>
            <a:ext cx="57321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latin typeface="Algerian" pitchFamily="82" charset="0"/>
                <a:ea typeface="Instrument Sans Semi Bold" pitchFamily="34" charset="-122"/>
                <a:cs typeface="Instrument Sans Semi Bold" pitchFamily="34" charset="-120"/>
              </a:rPr>
              <a:t>Real-World Examples</a:t>
            </a:r>
            <a:endParaRPr lang="en-US" sz="4450" b="1" dirty="0">
              <a:latin typeface="Algerian" pitchFamily="82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9439" y="2286000"/>
            <a:ext cx="3632935" cy="10218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32843" y="161223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latin typeface="Arial Black" pitchFamily="34" charset="0"/>
                <a:ea typeface="Instrument Sans Semi Bold" pitchFamily="34" charset="-122"/>
                <a:cs typeface="Instrument Sans Semi Bold" pitchFamily="34" charset="-120"/>
              </a:rPr>
              <a:t>Netflix</a:t>
            </a:r>
            <a:endParaRPr lang="en-US" sz="4000" b="1" dirty="0">
              <a:latin typeface="Arial Black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358188" y="1603659"/>
            <a:ext cx="577418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3600" dirty="0" smtClean="0">
                <a:solidFill>
                  <a:srgbClr val="FF0000"/>
                </a:solidFill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:Uses </a:t>
            </a:r>
            <a:r>
              <a:rPr lang="en-US" sz="3600" dirty="0">
                <a:solidFill>
                  <a:srgbClr val="FF0000"/>
                </a:solidFill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AWS for streaming services</a:t>
            </a:r>
            <a:r>
              <a:rPr lang="en-US" sz="3600" dirty="0"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.</a:t>
            </a:r>
            <a:endParaRPr lang="en-US" sz="3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9438" y="4376186"/>
            <a:ext cx="3632935" cy="111352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32843" y="3819425"/>
            <a:ext cx="22095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400" b="1" dirty="0">
                <a:latin typeface="Arial Black" pitchFamily="34" charset="0"/>
                <a:ea typeface="Instrument Sans Semi Bold" pitchFamily="34" charset="-122"/>
                <a:cs typeface="Instrument Sans Semi Bold" pitchFamily="34" charset="-120"/>
              </a:rPr>
              <a:t>Adobe</a:t>
            </a:r>
            <a:endParaRPr lang="en-US" sz="4400" b="1" dirty="0">
              <a:latin typeface="Arial Black" pitchFamily="34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953627" y="3819425"/>
            <a:ext cx="6569243" cy="1814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3600" dirty="0" smtClean="0">
                <a:solidFill>
                  <a:srgbClr val="FFC000"/>
                </a:solidFill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    :Leverages </a:t>
            </a:r>
            <a:r>
              <a:rPr lang="en-US" sz="3600" dirty="0">
                <a:solidFill>
                  <a:srgbClr val="FFC000"/>
                </a:solidFill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cloud for creative suite</a:t>
            </a:r>
            <a:r>
              <a:rPr lang="en-US" sz="2800" dirty="0" smtClean="0">
                <a:solidFill>
                  <a:srgbClr val="FFC000"/>
                </a:solidFill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.  </a:t>
            </a:r>
            <a:endParaRPr lang="en-US" sz="2800" dirty="0">
              <a:solidFill>
                <a:srgbClr val="FFC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2118" y="6729438"/>
            <a:ext cx="3730256" cy="101889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432843" y="6047424"/>
            <a:ext cx="2835235" cy="362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4000" b="1" dirty="0">
                <a:latin typeface="Arial Black" pitchFamily="34" charset="0"/>
                <a:ea typeface="Instrument Sans Semi Bold" pitchFamily="34" charset="-122"/>
                <a:cs typeface="Instrument Sans Semi Bold" pitchFamily="34" charset="-120"/>
              </a:rPr>
              <a:t>Salesforce</a:t>
            </a:r>
            <a:endParaRPr lang="en-US" sz="4000" b="1" dirty="0">
              <a:latin typeface="Arial Black" pitchFamily="34" charset="0"/>
            </a:endParaRPr>
          </a:p>
        </p:txBody>
      </p:sp>
      <p:sp>
        <p:nvSpPr>
          <p:cNvPr id="11" name="Text 6"/>
          <p:cNvSpPr/>
          <p:nvPr/>
        </p:nvSpPr>
        <p:spPr>
          <a:xfrm>
            <a:off x="3268078" y="6047424"/>
            <a:ext cx="6955194" cy="362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3600" dirty="0" smtClean="0">
                <a:solidFill>
                  <a:srgbClr val="00B05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 :</a:t>
            </a:r>
            <a:r>
              <a:rPr lang="en-US" sz="3200" dirty="0" smtClean="0">
                <a:solidFill>
                  <a:srgbClr val="00B050"/>
                </a:solidFill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offers </a:t>
            </a:r>
            <a:r>
              <a:rPr lang="en-US" sz="3200" dirty="0">
                <a:solidFill>
                  <a:srgbClr val="00B050"/>
                </a:solidFill>
                <a:latin typeface="Times New Roman" pitchFamily="18" charset="0"/>
                <a:ea typeface="Instrument Sans Medium" pitchFamily="34" charset="-122"/>
                <a:cs typeface="Times New Roman" pitchFamily="18" charset="0"/>
              </a:rPr>
              <a:t>CRM via cloud-based platform</a:t>
            </a:r>
            <a:r>
              <a:rPr lang="en-US" sz="3600" dirty="0">
                <a:solidFill>
                  <a:srgbClr val="00B05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.</a:t>
            </a:r>
            <a:endParaRPr lang="en-US" sz="3600" dirty="0">
              <a:solidFill>
                <a:srgbClr val="00B050"/>
              </a:solidFill>
            </a:endParaRPr>
          </a:p>
        </p:txBody>
      </p:sp>
      <p:pic>
        <p:nvPicPr>
          <p:cNvPr id="13" name="Picture 12" descr="images.jfi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42204" y="307419"/>
            <a:ext cx="2975964" cy="7440918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Opulent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95</TotalTime>
  <Words>364</Words>
  <Application>Microsoft Office PowerPoint</Application>
  <PresentationFormat>Custom</PresentationFormat>
  <Paragraphs>103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Arial</vt:lpstr>
      <vt:lpstr>Trebuchet MS</vt:lpstr>
      <vt:lpstr>Algerian</vt:lpstr>
      <vt:lpstr>Wingdings 2</vt:lpstr>
      <vt:lpstr>Instrument Sans Semi Bold</vt:lpstr>
      <vt:lpstr>Instrument Sans Medium</vt:lpstr>
      <vt:lpstr>Castellar</vt:lpstr>
      <vt:lpstr>Times New Roman</vt:lpstr>
      <vt:lpstr>Arial Black</vt:lpstr>
      <vt:lpstr>Gill Sans Ultra Bold Condensed</vt:lpstr>
      <vt:lpstr>Calibri</vt:lpstr>
      <vt:lpstr>Wingdings</vt:lpstr>
      <vt:lpstr>Opulent</vt:lpstr>
      <vt:lpstr>       Cloud computing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VSVN60</cp:lastModifiedBy>
  <cp:revision>31</cp:revision>
  <cp:lastPrinted>2025-02-19T07:49:48Z</cp:lastPrinted>
  <dcterms:created xsi:type="dcterms:W3CDTF">2025-02-19T03:50:10Z</dcterms:created>
  <dcterms:modified xsi:type="dcterms:W3CDTF">2025-07-08T07:00:14Z</dcterms:modified>
</cp:coreProperties>
</file>